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8"/>
  </p:notesMasterIdLst>
  <p:sldIdLst>
    <p:sldId id="256" r:id="rId5"/>
    <p:sldId id="257" r:id="rId6"/>
    <p:sldId id="258" r:id="rId7"/>
  </p:sldIdLst>
  <p:sldSz cx="7559675" cy="10691813"/>
  <p:notesSz cx="6858000" cy="9144000"/>
  <p:embeddedFontLst>
    <p:embeddedFont>
      <p:font typeface="All Round Gothic" panose="020B0604020202020204" charset="0"/>
      <p:regular r:id="rId9"/>
      <p:bold r:id="rId10"/>
    </p:embeddedFont>
    <p:embeddedFont>
      <p:font typeface="All Round Gothic Bold" panose="020B08030202020201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shew Apple Ale" panose="02000000000000000000" pitchFamily="2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2E0"/>
    <a:srgbClr val="A86794"/>
    <a:srgbClr val="966185"/>
    <a:srgbClr val="F2E9F0"/>
    <a:srgbClr val="D9D1CA"/>
    <a:srgbClr val="4B2573"/>
    <a:srgbClr val="584033"/>
    <a:srgbClr val="3B1D5C"/>
    <a:srgbClr val="32194C"/>
    <a:srgbClr val="EA8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0"/>
    <p:restoredTop sz="94686"/>
  </p:normalViewPr>
  <p:slideViewPr>
    <p:cSldViewPr snapToGrid="0" snapToObjects="1">
      <p:cViewPr varScale="1">
        <p:scale>
          <a:sx n="41" d="100"/>
          <a:sy n="41" d="100"/>
        </p:scale>
        <p:origin x="19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e Personal" userId="46997dcbda427001" providerId="LiveId" clId="{13B258A4-C306-4965-B233-3DCFA1ACA2B2}"/>
    <pc:docChg chg="modSld">
      <pc:chgData name="Heike Personal" userId="46997dcbda427001" providerId="LiveId" clId="{13B258A4-C306-4965-B233-3DCFA1ACA2B2}" dt="2023-04-20T13:40:47.804" v="7" actId="20577"/>
      <pc:docMkLst>
        <pc:docMk/>
      </pc:docMkLst>
      <pc:sldChg chg="modSp mod">
        <pc:chgData name="Heike Personal" userId="46997dcbda427001" providerId="LiveId" clId="{13B258A4-C306-4965-B233-3DCFA1ACA2B2}" dt="2023-04-20T13:40:47.804" v="7" actId="20577"/>
        <pc:sldMkLst>
          <pc:docMk/>
          <pc:sldMk cId="374141413" sldId="256"/>
        </pc:sldMkLst>
        <pc:spChg chg="mod">
          <ac:chgData name="Heike Personal" userId="46997dcbda427001" providerId="LiveId" clId="{13B258A4-C306-4965-B233-3DCFA1ACA2B2}" dt="2023-04-20T13:40:47.804" v="7" actId="20577"/>
          <ac:spMkLst>
            <pc:docMk/>
            <pc:sldMk cId="374141413" sldId="256"/>
            <ac:spMk id="9" creationId="{BD9A8C62-4A65-1B4F-BF2A-123D771D97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84B5-C646-DD44-AE40-B411F82EB70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681D-2994-6C42-B35E-618EB9BD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3681D-2994-6C42-B35E-618EB9BD0E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1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3681D-2994-6C42-B35E-618EB9BD0E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3681D-2994-6C42-B35E-618EB9BD0E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9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6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4B768-C37F-654C-B67A-830C87F67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265"/>
            <a:ext cx="7559674" cy="106918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F8F262-F376-B742-BA4A-1D48FFF50408}"/>
              </a:ext>
            </a:extLst>
          </p:cNvPr>
          <p:cNvSpPr/>
          <p:nvPr/>
        </p:nvSpPr>
        <p:spPr>
          <a:xfrm>
            <a:off x="463200" y="1905449"/>
            <a:ext cx="6633274" cy="8710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8CB17-52B4-8B4A-A8CF-DAE34A9ADC77}"/>
              </a:ext>
            </a:extLst>
          </p:cNvPr>
          <p:cNvSpPr/>
          <p:nvPr/>
        </p:nvSpPr>
        <p:spPr>
          <a:xfrm>
            <a:off x="0" y="-1"/>
            <a:ext cx="7559675" cy="1424763"/>
          </a:xfrm>
          <a:prstGeom prst="rect">
            <a:avLst/>
          </a:prstGeom>
          <a:solidFill>
            <a:srgbClr val="3B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A8C62-4A65-1B4F-BF2A-123D771D9708}"/>
              </a:ext>
            </a:extLst>
          </p:cNvPr>
          <p:cNvSpPr txBox="1"/>
          <p:nvPr/>
        </p:nvSpPr>
        <p:spPr>
          <a:xfrm>
            <a:off x="0" y="365275"/>
            <a:ext cx="75596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50" b="1">
                <a:solidFill>
                  <a:schemeClr val="bg1"/>
                </a:solidFill>
                <a:latin typeface="All Round Gothic Bold" panose="020B0803020202020104" pitchFamily="34" charset="0"/>
              </a:rPr>
              <a:t>CHECKLISTE </a:t>
            </a:r>
            <a:r>
              <a:rPr lang="de-de" sz="205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FÜR DEN MEETING LEITER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9D820-29A6-874A-A267-F47362A5C5E6}"/>
              </a:ext>
            </a:extLst>
          </p:cNvPr>
          <p:cNvSpPr txBox="1"/>
          <p:nvPr/>
        </p:nvSpPr>
        <p:spPr>
          <a:xfrm>
            <a:off x="0" y="673191"/>
            <a:ext cx="7559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srgbClr val="EA8A46"/>
                </a:solidFill>
                <a:latin typeface="Cashew Apple Ale" panose="02000000000000000000" pitchFamily="2" charset="0"/>
              </a:rPr>
              <a:t>(40-20-40)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DB9C47-C2F1-E945-A3C6-0BA95AC37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7935">
            <a:off x="4701593" y="1339915"/>
            <a:ext cx="2333490" cy="2208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BC65EC-2C9B-5F4B-89E3-956186B52BF1}"/>
              </a:ext>
            </a:extLst>
          </p:cNvPr>
          <p:cNvSpPr txBox="1"/>
          <p:nvPr/>
        </p:nvSpPr>
        <p:spPr>
          <a:xfrm>
            <a:off x="1037775" y="3545793"/>
            <a:ext cx="2924331" cy="618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Legen Sie den Grund </a:t>
            </a:r>
            <a:r>
              <a:rPr lang="de-de" sz="900" dirty="0">
                <a:solidFill>
                  <a:srgbClr val="584033"/>
                </a:solidFill>
              </a:rPr>
              <a:t>des Meetings fest. 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de-de" sz="900" dirty="0">
                <a:solidFill>
                  <a:srgbClr val="584033"/>
                </a:solidFill>
              </a:rPr>
              <a:t>Wer sollte </a:t>
            </a:r>
            <a:r>
              <a:rPr lang="de-DE" sz="900" dirty="0">
                <a:solidFill>
                  <a:srgbClr val="584033"/>
                </a:solidFill>
              </a:rPr>
              <a:t>teilnehmen</a:t>
            </a:r>
            <a:r>
              <a:rPr lang="de-de" sz="900" dirty="0">
                <a:solidFill>
                  <a:srgbClr val="584033"/>
                </a:solidFill>
              </a:rPr>
              <a:t>? 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„</a:t>
            </a:r>
            <a:r>
              <a:rPr lang="de-de" sz="900" dirty="0">
                <a:solidFill>
                  <a:srgbClr val="584033"/>
                </a:solidFill>
              </a:rPr>
              <a:t>Gastplätze</a:t>
            </a:r>
            <a:r>
              <a:rPr lang="de-DE" sz="900" dirty="0">
                <a:solidFill>
                  <a:srgbClr val="584033"/>
                </a:solidFill>
              </a:rPr>
              <a:t>“</a:t>
            </a:r>
            <a:r>
              <a:rPr lang="de-de" sz="900" dirty="0">
                <a:solidFill>
                  <a:srgbClr val="584033"/>
                </a:solidFill>
              </a:rPr>
              <a:t> für Personen in Erwägung ziehen, die nicht während des gesamten Meetings anwesend sein müssen.  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Machen Sie die Einladung zu etwas Besonderem. Haben Sie keine Angst, es spannend oder mal ganz anders zu machen.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Senden Sie Info</a:t>
            </a:r>
            <a:r>
              <a:rPr lang="de-DE" sz="900" dirty="0">
                <a:solidFill>
                  <a:srgbClr val="584033"/>
                </a:solidFill>
              </a:rPr>
              <a:t>rmationen vorab, anstatt das </a:t>
            </a:r>
            <a:r>
              <a:rPr lang="de-de" sz="900" dirty="0">
                <a:solidFill>
                  <a:srgbClr val="584033"/>
                </a:solidFill>
              </a:rPr>
              <a:t>Problem erst während des Meetings vor</a:t>
            </a:r>
            <a:r>
              <a:rPr lang="de-DE" sz="900" dirty="0">
                <a:solidFill>
                  <a:srgbClr val="584033"/>
                </a:solidFill>
              </a:rPr>
              <a:t>zustellen</a:t>
            </a:r>
            <a:r>
              <a:rPr lang="de-de" sz="900" dirty="0">
                <a:solidFill>
                  <a:srgbClr val="584033"/>
                </a:solidFill>
              </a:rPr>
              <a:t>. 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Setzten</a:t>
            </a:r>
            <a:r>
              <a:rPr lang="de-de" sz="900" dirty="0">
                <a:solidFill>
                  <a:srgbClr val="584033"/>
                </a:solidFill>
              </a:rPr>
              <a:t> Sie </a:t>
            </a:r>
            <a:r>
              <a:rPr lang="de-DE" sz="900" dirty="0">
                <a:solidFill>
                  <a:srgbClr val="584033"/>
                </a:solidFill>
              </a:rPr>
              <a:t>z</a:t>
            </a:r>
            <a:r>
              <a:rPr lang="de-de" sz="900" dirty="0">
                <a:solidFill>
                  <a:srgbClr val="584033"/>
                </a:solidFill>
              </a:rPr>
              <a:t>eit</a:t>
            </a:r>
            <a:r>
              <a:rPr lang="de-DE" sz="900" dirty="0">
                <a:solidFill>
                  <a:srgbClr val="584033"/>
                </a:solidFill>
              </a:rPr>
              <a:t>liche Limits </a:t>
            </a:r>
            <a:r>
              <a:rPr lang="de-de" sz="900" dirty="0">
                <a:solidFill>
                  <a:srgbClr val="584033"/>
                </a:solidFill>
              </a:rPr>
              <a:t>für jeden </a:t>
            </a:r>
            <a:r>
              <a:rPr lang="de-DE" sz="900" dirty="0">
                <a:solidFill>
                  <a:srgbClr val="584033"/>
                </a:solidFill>
              </a:rPr>
              <a:t>Agenda-</a:t>
            </a:r>
            <a:r>
              <a:rPr lang="de-de" sz="900" dirty="0">
                <a:solidFill>
                  <a:srgbClr val="584033"/>
                </a:solidFill>
              </a:rPr>
              <a:t>Punkt (und räumen Sie genug Spielraum ein).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Spielen Sie mit den Zeiten - beginnen Sie </a:t>
            </a:r>
            <a:r>
              <a:rPr lang="de-DE" sz="900" dirty="0">
                <a:solidFill>
                  <a:srgbClr val="584033"/>
                </a:solidFill>
              </a:rPr>
              <a:t>doch mal </a:t>
            </a:r>
            <a:r>
              <a:rPr lang="de-de" sz="900" dirty="0">
                <a:solidFill>
                  <a:srgbClr val="584033"/>
                </a:solidFill>
              </a:rPr>
              <a:t>10 Minuten nach der vollen Stunde und beenden Sie das Meeting 10 Minuten vor der vollen Stunde.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Denken Sie über </a:t>
            </a:r>
            <a:r>
              <a:rPr lang="de-DE" sz="900" dirty="0">
                <a:solidFill>
                  <a:srgbClr val="584033"/>
                </a:solidFill>
              </a:rPr>
              <a:t>R</a:t>
            </a:r>
            <a:r>
              <a:rPr lang="de-de" sz="900" dirty="0">
                <a:solidFill>
                  <a:srgbClr val="584033"/>
                </a:solidFill>
              </a:rPr>
              <a:t>ä</a:t>
            </a:r>
            <a:r>
              <a:rPr lang="de-DE" sz="900" dirty="0">
                <a:solidFill>
                  <a:srgbClr val="584033"/>
                </a:solidFill>
              </a:rPr>
              <a:t>umlichkeiten </a:t>
            </a:r>
            <a:r>
              <a:rPr lang="de-de" sz="900" dirty="0">
                <a:solidFill>
                  <a:srgbClr val="584033"/>
                </a:solidFill>
              </a:rPr>
              <a:t>nach - das Meeting könnte ganz oder teilweise draußen stattfinden oder im Stehen. 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Nutzen Sie den Raum - entscheiden Sie über die optimale Raumaufteilung und andere Verbesserungen, die Sie an der Umgebung vornehmen können.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Kennzeichnen Sie auch </a:t>
            </a:r>
            <a:r>
              <a:rPr lang="de-de" sz="900" dirty="0">
                <a:solidFill>
                  <a:srgbClr val="584033"/>
                </a:solidFill>
              </a:rPr>
              <a:t>Pausen</a:t>
            </a:r>
            <a:r>
              <a:rPr lang="de-DE" sz="900" dirty="0">
                <a:solidFill>
                  <a:srgbClr val="584033"/>
                </a:solidFill>
              </a:rPr>
              <a:t> in der Agenda</a:t>
            </a:r>
            <a:r>
              <a:rPr lang="de-de" sz="900" dirty="0">
                <a:solidFill>
                  <a:srgbClr val="584033"/>
                </a:solidFill>
              </a:rPr>
              <a:t>. 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Bestellen Sie Getränke oder </a:t>
            </a:r>
            <a:r>
              <a:rPr lang="de-DE" sz="900" dirty="0">
                <a:solidFill>
                  <a:srgbClr val="584033"/>
                </a:solidFill>
              </a:rPr>
              <a:t>delegieren Sie dieses Aufgabe an jemand anderen</a:t>
            </a:r>
            <a:r>
              <a:rPr lang="de-de" sz="900" dirty="0">
                <a:solidFill>
                  <a:srgbClr val="584033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de-de" sz="900" dirty="0">
                <a:solidFill>
                  <a:srgbClr val="584033"/>
                </a:solidFill>
              </a:rPr>
              <a:t>Verschicken Sie die</a:t>
            </a:r>
            <a:r>
              <a:rPr lang="de-DE" sz="900" dirty="0">
                <a:solidFill>
                  <a:srgbClr val="584033"/>
                </a:solidFill>
              </a:rPr>
              <a:t> Agenda</a:t>
            </a:r>
            <a:r>
              <a:rPr lang="de-de" sz="900" dirty="0">
                <a:solidFill>
                  <a:srgbClr val="584033"/>
                </a:solidFill>
              </a:rPr>
              <a:t>, sowie Grund und Z</a:t>
            </a:r>
            <a:r>
              <a:rPr lang="de-DE" sz="900" dirty="0">
                <a:solidFill>
                  <a:srgbClr val="584033"/>
                </a:solidFill>
              </a:rPr>
              <a:t>i</a:t>
            </a:r>
            <a:r>
              <a:rPr lang="de-de" sz="900" dirty="0">
                <a:solidFill>
                  <a:srgbClr val="584033"/>
                </a:solidFill>
              </a:rPr>
              <a:t>el des Meetings einige Tage im Voraus.</a:t>
            </a:r>
          </a:p>
          <a:p>
            <a:pPr>
              <a:lnSpc>
                <a:spcPct val="120000"/>
              </a:lnSpc>
            </a:pPr>
            <a:endParaRPr lang="en-US" sz="900" dirty="0">
              <a:solidFill>
                <a:srgbClr val="58403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7972D-9519-5544-9436-F5E335B304FD}"/>
              </a:ext>
            </a:extLst>
          </p:cNvPr>
          <p:cNvSpPr/>
          <p:nvPr/>
        </p:nvSpPr>
        <p:spPr>
          <a:xfrm>
            <a:off x="4148994" y="3356344"/>
            <a:ext cx="2825871" cy="305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50"/>
              </a:spcAft>
              <a:buSzPct val="150000"/>
            </a:pPr>
            <a:r>
              <a:rPr lang="de-DE" sz="900" dirty="0">
                <a:solidFill>
                  <a:srgbClr val="584033"/>
                </a:solidFill>
              </a:rPr>
              <a:t>Verteilen Sie </a:t>
            </a:r>
            <a:r>
              <a:rPr lang="de-de" sz="900" dirty="0">
                <a:solidFill>
                  <a:srgbClr val="584033"/>
                </a:solidFill>
              </a:rPr>
              <a:t>Aufgaben (wer übernimmt die Leitung, wer macht Notizen, wer moderiert, wer achtet auf die Zeit, etc.)</a:t>
            </a:r>
          </a:p>
          <a:p>
            <a:pPr>
              <a:lnSpc>
                <a:spcPct val="114000"/>
              </a:lnSpc>
              <a:spcAft>
                <a:spcPts val="1250"/>
              </a:spcAft>
              <a:buSzPct val="150000"/>
            </a:pPr>
            <a:r>
              <a:rPr lang="de-de" sz="900" dirty="0">
                <a:solidFill>
                  <a:srgbClr val="584033"/>
                </a:solidFill>
              </a:rPr>
              <a:t>Beachten Sie möglicherweise aufkommende K</a:t>
            </a:r>
            <a:r>
              <a:rPr lang="de-DE" sz="900" dirty="0">
                <a:solidFill>
                  <a:srgbClr val="584033"/>
                </a:solidFill>
              </a:rPr>
              <a:t>onflikt</a:t>
            </a:r>
            <a:r>
              <a:rPr lang="de-de" sz="900" dirty="0">
                <a:solidFill>
                  <a:srgbClr val="584033"/>
                </a:solidFill>
              </a:rPr>
              <a:t>punkte und wie Sie damit umgehen.</a:t>
            </a:r>
          </a:p>
          <a:p>
            <a:pPr>
              <a:lnSpc>
                <a:spcPct val="114000"/>
              </a:lnSpc>
              <a:spcAft>
                <a:spcPts val="1250"/>
              </a:spcAft>
              <a:buSzPct val="150000"/>
            </a:pPr>
            <a:r>
              <a:rPr lang="de-de" sz="900" dirty="0">
                <a:solidFill>
                  <a:srgbClr val="584033"/>
                </a:solidFill>
              </a:rPr>
              <a:t>Führen Sie Gespräche mit Teilnehmern, bei denen heikle Themen angesprochen werden - finden Sie heraus, wie sie Erfolg definieren könnten.</a:t>
            </a:r>
          </a:p>
          <a:p>
            <a:pPr>
              <a:lnSpc>
                <a:spcPct val="114000"/>
              </a:lnSpc>
              <a:spcAft>
                <a:spcPts val="1250"/>
              </a:spcAft>
              <a:buSzPct val="150000"/>
            </a:pPr>
            <a:r>
              <a:rPr lang="de-de" sz="900" dirty="0">
                <a:solidFill>
                  <a:srgbClr val="584033"/>
                </a:solidFill>
              </a:rPr>
              <a:t>Planen Sie Eventualitäten für </a:t>
            </a:r>
            <a:r>
              <a:rPr lang="de-DE" sz="900" dirty="0">
                <a:solidFill>
                  <a:srgbClr val="584033"/>
                </a:solidFill>
              </a:rPr>
              <a:t>einen</a:t>
            </a:r>
            <a:r>
              <a:rPr lang="de-de" sz="900" dirty="0">
                <a:solidFill>
                  <a:srgbClr val="584033"/>
                </a:solidFill>
              </a:rPr>
              <a:t> Krankheitsfall oder </a:t>
            </a:r>
            <a:r>
              <a:rPr lang="de-DE" sz="900" dirty="0">
                <a:solidFill>
                  <a:srgbClr val="584033"/>
                </a:solidFill>
              </a:rPr>
              <a:t>von </a:t>
            </a:r>
            <a:r>
              <a:rPr lang="de-de" sz="900" dirty="0">
                <a:solidFill>
                  <a:srgbClr val="584033"/>
                </a:solidFill>
              </a:rPr>
              <a:t>Probleme</a:t>
            </a:r>
            <a:r>
              <a:rPr lang="de-DE" sz="900" dirty="0">
                <a:solidFill>
                  <a:srgbClr val="584033"/>
                </a:solidFill>
              </a:rPr>
              <a:t>n</a:t>
            </a:r>
            <a:r>
              <a:rPr lang="de-de" sz="900" dirty="0">
                <a:solidFill>
                  <a:srgbClr val="584033"/>
                </a:solidFill>
              </a:rPr>
              <a:t> bei der Anreise ein.</a:t>
            </a:r>
          </a:p>
          <a:p>
            <a:pPr>
              <a:spcAft>
                <a:spcPts val="1250"/>
              </a:spcAft>
              <a:buSzPct val="150000"/>
            </a:pPr>
            <a:r>
              <a:rPr lang="de-DE" sz="900" dirty="0">
                <a:solidFill>
                  <a:srgbClr val="584033"/>
                </a:solidFill>
              </a:rPr>
              <a:t>Testen</a:t>
            </a:r>
            <a:r>
              <a:rPr lang="de-de" sz="900" dirty="0">
                <a:solidFill>
                  <a:srgbClr val="584033"/>
                </a:solidFill>
              </a:rPr>
              <a:t> Sie alle </a:t>
            </a:r>
            <a:r>
              <a:rPr lang="de-DE" sz="900" dirty="0">
                <a:solidFill>
                  <a:srgbClr val="584033"/>
                </a:solidFill>
              </a:rPr>
              <a:t>Hilfsmittel </a:t>
            </a:r>
            <a:r>
              <a:rPr lang="de-de" sz="900" dirty="0">
                <a:solidFill>
                  <a:srgbClr val="584033"/>
                </a:solidFill>
              </a:rPr>
              <a:t>vor</a:t>
            </a:r>
            <a:r>
              <a:rPr lang="de-DE" sz="900" dirty="0">
                <a:solidFill>
                  <a:srgbClr val="584033"/>
                </a:solidFill>
              </a:rPr>
              <a:t>ab</a:t>
            </a:r>
            <a:r>
              <a:rPr lang="de-de" sz="900" dirty="0">
                <a:solidFill>
                  <a:srgbClr val="584033"/>
                </a:solidFill>
              </a:rPr>
              <a:t> (Projektor, Flipchart, etc.) </a:t>
            </a:r>
          </a:p>
          <a:p>
            <a:pPr>
              <a:spcAft>
                <a:spcPts val="1250"/>
              </a:spcAft>
              <a:buSzPct val="150000"/>
            </a:pPr>
            <a:r>
              <a:rPr lang="de-de" sz="900" dirty="0">
                <a:solidFill>
                  <a:srgbClr val="584033"/>
                </a:solidFill>
              </a:rPr>
              <a:t>Wenig Rückmeldungen? Fragen Sie nach und erklären Sie, warum die Teilnahme der Person wichtig ist.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E9CE0-AAC2-6C4F-8928-9FFE7CD7768A}"/>
              </a:ext>
            </a:extLst>
          </p:cNvPr>
          <p:cNvSpPr txBox="1"/>
          <p:nvPr/>
        </p:nvSpPr>
        <p:spPr>
          <a:xfrm>
            <a:off x="4092536" y="6862941"/>
            <a:ext cx="2627672" cy="1993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Planen Sie zusätzliche Zeit ein, damit Teilnehmer sich einloggen oder verbinden können.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Verwenden Sie interaktive Materialien.</a:t>
            </a:r>
          </a:p>
          <a:p>
            <a:pPr>
              <a:lnSpc>
                <a:spcPct val="114000"/>
              </a:lnSpc>
              <a:spcAft>
                <a:spcPts val="1250"/>
              </a:spcAft>
            </a:pPr>
            <a:r>
              <a:rPr lang="de-de" sz="900" dirty="0">
                <a:solidFill>
                  <a:srgbClr val="584033"/>
                </a:solidFill>
              </a:rPr>
              <a:t>Testen Sie den Login und </a:t>
            </a:r>
            <a:r>
              <a:rPr lang="de-DE" sz="900" dirty="0">
                <a:solidFill>
                  <a:srgbClr val="584033"/>
                </a:solidFill>
              </a:rPr>
              <a:t>machen Sie sich mit der</a:t>
            </a:r>
            <a:r>
              <a:rPr lang="de-de" sz="900" dirty="0">
                <a:solidFill>
                  <a:srgbClr val="584033"/>
                </a:solidFill>
              </a:rPr>
              <a:t> Technologie</a:t>
            </a:r>
            <a:r>
              <a:rPr lang="de-DE" sz="900" dirty="0">
                <a:solidFill>
                  <a:srgbClr val="584033"/>
                </a:solidFill>
              </a:rPr>
              <a:t> und ihren </a:t>
            </a:r>
            <a:r>
              <a:rPr lang="de-de" sz="900" dirty="0">
                <a:solidFill>
                  <a:srgbClr val="584033"/>
                </a:solidFill>
              </a:rPr>
              <a:t>Funktionen vertraut.</a:t>
            </a:r>
          </a:p>
          <a:p>
            <a:pPr>
              <a:lnSpc>
                <a:spcPct val="114000"/>
              </a:lnSpc>
            </a:pPr>
            <a:r>
              <a:rPr lang="de-de" sz="900" dirty="0">
                <a:solidFill>
                  <a:srgbClr val="584033"/>
                </a:solidFill>
              </a:rPr>
              <a:t>Räumen Sie die Möglichkeit eines </a:t>
            </a:r>
            <a:r>
              <a:rPr lang="de-DE" sz="900" dirty="0">
                <a:solidFill>
                  <a:srgbClr val="584033"/>
                </a:solidFill>
              </a:rPr>
              <a:t>Conference Calls </a:t>
            </a:r>
            <a:r>
              <a:rPr lang="de-de" sz="900" dirty="0">
                <a:solidFill>
                  <a:srgbClr val="584033"/>
                </a:solidFill>
              </a:rPr>
              <a:t>für jene ein, die nicht teilnehmen (oder sich nicht einloggen) können.</a:t>
            </a:r>
          </a:p>
          <a:p>
            <a:endParaRPr lang="en-US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50061-E4B2-0E4E-8DA6-96B66EAC28F0}"/>
              </a:ext>
            </a:extLst>
          </p:cNvPr>
          <p:cNvSpPr txBox="1"/>
          <p:nvPr/>
        </p:nvSpPr>
        <p:spPr>
          <a:xfrm>
            <a:off x="3833704" y="6583456"/>
            <a:ext cx="2831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>
                <a:solidFill>
                  <a:srgbClr val="32194C"/>
                </a:solidFill>
                <a:latin typeface="All Round Gothic" panose="020B0503020202020104" pitchFamily="34" charset="77"/>
              </a:rPr>
              <a:t>DIGITALE </a:t>
            </a:r>
            <a:r>
              <a:rPr lang="de-de" sz="1100" b="1">
                <a:solidFill>
                  <a:srgbClr val="32194C"/>
                </a:solidFill>
                <a:latin typeface="All Round Gothic" panose="020B0503020202020104" pitchFamily="34" charset="77"/>
              </a:rPr>
              <a:t>MEETINGS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56DFA-4B65-C745-B000-1CD5C1EBB587}"/>
              </a:ext>
            </a:extLst>
          </p:cNvPr>
          <p:cNvSpPr/>
          <p:nvPr/>
        </p:nvSpPr>
        <p:spPr>
          <a:xfrm>
            <a:off x="854382" y="3593897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54F820-9566-B540-A7E7-C9538D874B36}"/>
              </a:ext>
            </a:extLst>
          </p:cNvPr>
          <p:cNvSpPr/>
          <p:nvPr/>
        </p:nvSpPr>
        <p:spPr>
          <a:xfrm>
            <a:off x="854382" y="3927083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587A0F-7670-FE45-999F-AAE0918C462D}"/>
              </a:ext>
            </a:extLst>
          </p:cNvPr>
          <p:cNvSpPr/>
          <p:nvPr/>
        </p:nvSpPr>
        <p:spPr>
          <a:xfrm>
            <a:off x="854382" y="4287204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32F858-7538-BB42-9826-8BC21AB2365C}"/>
              </a:ext>
            </a:extLst>
          </p:cNvPr>
          <p:cNvSpPr/>
          <p:nvPr/>
        </p:nvSpPr>
        <p:spPr>
          <a:xfrm>
            <a:off x="854382" y="4858784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8781E-0149-1547-BC9D-03D0C6516C3F}"/>
              </a:ext>
            </a:extLst>
          </p:cNvPr>
          <p:cNvSpPr/>
          <p:nvPr/>
        </p:nvSpPr>
        <p:spPr>
          <a:xfrm>
            <a:off x="854382" y="5437092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F24119-EEB3-614D-8A76-2475C287ACCF}"/>
              </a:ext>
            </a:extLst>
          </p:cNvPr>
          <p:cNvSpPr/>
          <p:nvPr/>
        </p:nvSpPr>
        <p:spPr>
          <a:xfrm>
            <a:off x="854382" y="5888822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95DF2C-C8E0-CF41-84A0-739D8234BF9A}"/>
              </a:ext>
            </a:extLst>
          </p:cNvPr>
          <p:cNvSpPr/>
          <p:nvPr/>
        </p:nvSpPr>
        <p:spPr>
          <a:xfrm>
            <a:off x="854382" y="6445713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1502A3-AF2F-0744-B806-DB82A8ADE238}"/>
              </a:ext>
            </a:extLst>
          </p:cNvPr>
          <p:cNvSpPr/>
          <p:nvPr/>
        </p:nvSpPr>
        <p:spPr>
          <a:xfrm>
            <a:off x="854382" y="7082482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7E4AB-BF8B-7F48-ACF9-3CB1BDEEE5DA}"/>
              </a:ext>
            </a:extLst>
          </p:cNvPr>
          <p:cNvSpPr/>
          <p:nvPr/>
        </p:nvSpPr>
        <p:spPr>
          <a:xfrm>
            <a:off x="854382" y="7704631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115C0C-162F-8C4F-B0C5-8202D8F71B91}"/>
              </a:ext>
            </a:extLst>
          </p:cNvPr>
          <p:cNvSpPr/>
          <p:nvPr/>
        </p:nvSpPr>
        <p:spPr>
          <a:xfrm>
            <a:off x="854382" y="8210237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2A97FE-25C6-2346-A5BC-A30EBF2B3879}"/>
              </a:ext>
            </a:extLst>
          </p:cNvPr>
          <p:cNvSpPr/>
          <p:nvPr/>
        </p:nvSpPr>
        <p:spPr>
          <a:xfrm>
            <a:off x="854382" y="9069723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C38177-5008-284F-B081-D323DE99F4A2}"/>
              </a:ext>
            </a:extLst>
          </p:cNvPr>
          <p:cNvSpPr/>
          <p:nvPr/>
        </p:nvSpPr>
        <p:spPr>
          <a:xfrm>
            <a:off x="854382" y="8574436"/>
            <a:ext cx="158874" cy="205332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F0B372-086D-5E48-AF5D-A7524DA61FE6}"/>
              </a:ext>
            </a:extLst>
          </p:cNvPr>
          <p:cNvSpPr/>
          <p:nvPr/>
        </p:nvSpPr>
        <p:spPr>
          <a:xfrm>
            <a:off x="3923853" y="6968182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7BE62B-D8CD-6349-9A93-BF922776D85B}"/>
              </a:ext>
            </a:extLst>
          </p:cNvPr>
          <p:cNvSpPr/>
          <p:nvPr/>
        </p:nvSpPr>
        <p:spPr>
          <a:xfrm>
            <a:off x="3923853" y="7377120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1944A2-27F2-3943-8471-4E67264AD002}"/>
              </a:ext>
            </a:extLst>
          </p:cNvPr>
          <p:cNvSpPr/>
          <p:nvPr/>
        </p:nvSpPr>
        <p:spPr>
          <a:xfrm>
            <a:off x="3923853" y="7801545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B21901-4EAB-7846-90D5-02124782B4E9}"/>
              </a:ext>
            </a:extLst>
          </p:cNvPr>
          <p:cNvSpPr/>
          <p:nvPr/>
        </p:nvSpPr>
        <p:spPr>
          <a:xfrm>
            <a:off x="3923853" y="8336598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C196FC-5C8B-5942-9532-D8D88988E69F}"/>
              </a:ext>
            </a:extLst>
          </p:cNvPr>
          <p:cNvSpPr/>
          <p:nvPr/>
        </p:nvSpPr>
        <p:spPr>
          <a:xfrm>
            <a:off x="3923853" y="6134266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28BF7E-7497-9649-A437-F54BE6CD3A08}"/>
              </a:ext>
            </a:extLst>
          </p:cNvPr>
          <p:cNvSpPr/>
          <p:nvPr/>
        </p:nvSpPr>
        <p:spPr>
          <a:xfrm>
            <a:off x="3923853" y="5690071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FD56ED-1F33-B148-9BE0-0715C589EC57}"/>
              </a:ext>
            </a:extLst>
          </p:cNvPr>
          <p:cNvSpPr/>
          <p:nvPr/>
        </p:nvSpPr>
        <p:spPr>
          <a:xfrm>
            <a:off x="3923853" y="5205065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A126C-1475-424E-83E4-7A849F4160B5}"/>
              </a:ext>
            </a:extLst>
          </p:cNvPr>
          <p:cNvSpPr/>
          <p:nvPr/>
        </p:nvSpPr>
        <p:spPr>
          <a:xfrm>
            <a:off x="3923853" y="4667101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A0E0D6-67C6-2642-86D9-062A7F67A545}"/>
              </a:ext>
            </a:extLst>
          </p:cNvPr>
          <p:cNvSpPr/>
          <p:nvPr/>
        </p:nvSpPr>
        <p:spPr>
          <a:xfrm>
            <a:off x="3923853" y="4096095"/>
            <a:ext cx="158874" cy="171849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F0AA4A-FE19-9547-9315-9FD08DAD7DF8}"/>
              </a:ext>
            </a:extLst>
          </p:cNvPr>
          <p:cNvSpPr/>
          <p:nvPr/>
        </p:nvSpPr>
        <p:spPr>
          <a:xfrm>
            <a:off x="3923853" y="3617714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CFB8BD-8836-9F4E-9DE6-B1A591F22C70}"/>
              </a:ext>
            </a:extLst>
          </p:cNvPr>
          <p:cNvSpPr txBox="1"/>
          <p:nvPr/>
        </p:nvSpPr>
        <p:spPr>
          <a:xfrm>
            <a:off x="793446" y="2506133"/>
            <a:ext cx="27259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0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In Planung und </a:t>
            </a:r>
            <a:r>
              <a:rPr lang="de-DE" sz="20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Design steckt </a:t>
            </a:r>
            <a:r>
              <a:rPr lang="de-de" sz="20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Magie.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E9CB2-8625-FC46-83C8-4F084193F6AA}"/>
              </a:ext>
            </a:extLst>
          </p:cNvPr>
          <p:cNvCxnSpPr/>
          <p:nvPr/>
        </p:nvCxnSpPr>
        <p:spPr>
          <a:xfrm>
            <a:off x="846667" y="3268133"/>
            <a:ext cx="3996266" cy="0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5D50B0-0562-2D41-8C97-E93B892066FF}"/>
              </a:ext>
            </a:extLst>
          </p:cNvPr>
          <p:cNvCxnSpPr>
            <a:cxnSpLocks/>
          </p:cNvCxnSpPr>
          <p:nvPr/>
        </p:nvCxnSpPr>
        <p:spPr>
          <a:xfrm>
            <a:off x="827088" y="9533467"/>
            <a:ext cx="5827712" cy="0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6DE65E8-4407-AA49-ADBD-ADB2D2721E96}"/>
              </a:ext>
            </a:extLst>
          </p:cNvPr>
          <p:cNvSpPr txBox="1"/>
          <p:nvPr/>
        </p:nvSpPr>
        <p:spPr>
          <a:xfrm>
            <a:off x="641446" y="9619054"/>
            <a:ext cx="4654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>
                <a:solidFill>
                  <a:srgbClr val="4B2573"/>
                </a:solidFill>
                <a:latin typeface="Cashew Apple Ale" panose="02000000000000000000" pitchFamily="2" charset="0"/>
              </a:rPr>
              <a:t>Diese Vorlage wurde von Think Productive erstellt. Sie können Sie </a:t>
            </a:r>
            <a:r>
              <a:rPr lang="de-DE" sz="1500" b="1">
                <a:solidFill>
                  <a:srgbClr val="4B2573"/>
                </a:solidFill>
                <a:latin typeface="Cashew Apple Ale" panose="02000000000000000000" pitchFamily="2" charset="0"/>
              </a:rPr>
              <a:t>jederzeit nutzen, editieren</a:t>
            </a:r>
            <a:r>
              <a:rPr lang="de-de" sz="1500" b="1">
                <a:solidFill>
                  <a:srgbClr val="4B2573"/>
                </a:solidFill>
                <a:latin typeface="Cashew Apple Ale" panose="02000000000000000000" pitchFamily="2" charset="0"/>
              </a:rPr>
              <a:t> und</a:t>
            </a:r>
            <a:r>
              <a:rPr lang="de-DE" sz="1500" b="1">
                <a:solidFill>
                  <a:srgbClr val="4B2573"/>
                </a:solidFill>
                <a:latin typeface="Cashew Apple Ale" panose="02000000000000000000" pitchFamily="2" charset="0"/>
              </a:rPr>
              <a:t> </a:t>
            </a:r>
            <a:r>
              <a:rPr lang="de-de" sz="1500" b="1">
                <a:solidFill>
                  <a:srgbClr val="4B2573"/>
                </a:solidFill>
                <a:latin typeface="Cashew Apple Ale" panose="02000000000000000000" pitchFamily="2" charset="0"/>
              </a:rPr>
              <a:t>teilen!</a:t>
            </a:r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D2E34A13-66DE-F14A-9ECD-60FEA3321EFD}"/>
              </a:ext>
            </a:extLst>
          </p:cNvPr>
          <p:cNvSpPr/>
          <p:nvPr/>
        </p:nvSpPr>
        <p:spPr>
          <a:xfrm rot="21392137">
            <a:off x="402431" y="1955367"/>
            <a:ext cx="1995120" cy="352044"/>
          </a:xfrm>
          <a:prstGeom prst="homePlate">
            <a:avLst/>
          </a:prstGeom>
          <a:solidFill>
            <a:srgbClr val="966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1789E4-B76C-9A4F-B981-399CB5842AD9}"/>
              </a:ext>
            </a:extLst>
          </p:cNvPr>
          <p:cNvSpPr txBox="1"/>
          <p:nvPr/>
        </p:nvSpPr>
        <p:spPr>
          <a:xfrm rot="21352452">
            <a:off x="754380" y="1935406"/>
            <a:ext cx="13075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b="1">
                <a:solidFill>
                  <a:schemeClr val="bg1"/>
                </a:solidFill>
                <a:latin typeface="All Round Gothic Bold" panose="020B0803020202020104" pitchFamily="34" charset="0"/>
              </a:rPr>
              <a:t>VORHER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357029-CB8D-454B-9B7A-082D1D9F14CD}"/>
              </a:ext>
            </a:extLst>
          </p:cNvPr>
          <p:cNvCxnSpPr>
            <a:cxnSpLocks/>
          </p:cNvCxnSpPr>
          <p:nvPr/>
        </p:nvCxnSpPr>
        <p:spPr>
          <a:xfrm>
            <a:off x="3839210" y="3580384"/>
            <a:ext cx="0" cy="5889583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D41F2EF-227A-1E47-902B-2FBB10F2D8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793" y="9685867"/>
            <a:ext cx="844415" cy="53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4B768-C37F-654C-B67A-830C87F67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032"/>
            <a:ext cx="7559674" cy="1069181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5AB595D-1D8F-514D-9C77-34DB66630982}"/>
              </a:ext>
            </a:extLst>
          </p:cNvPr>
          <p:cNvSpPr/>
          <p:nvPr/>
        </p:nvSpPr>
        <p:spPr>
          <a:xfrm>
            <a:off x="516909" y="1691549"/>
            <a:ext cx="6633274" cy="8710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8CB17-52B4-8B4A-A8CF-DAE34A9ADC77}"/>
              </a:ext>
            </a:extLst>
          </p:cNvPr>
          <p:cNvSpPr/>
          <p:nvPr/>
        </p:nvSpPr>
        <p:spPr>
          <a:xfrm>
            <a:off x="0" y="-1"/>
            <a:ext cx="7559675" cy="1424763"/>
          </a:xfrm>
          <a:prstGeom prst="rect">
            <a:avLst/>
          </a:prstGeom>
          <a:solidFill>
            <a:srgbClr val="3B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A8C62-4A65-1B4F-BF2A-123D771D9708}"/>
              </a:ext>
            </a:extLst>
          </p:cNvPr>
          <p:cNvSpPr txBox="1"/>
          <p:nvPr/>
        </p:nvSpPr>
        <p:spPr>
          <a:xfrm>
            <a:off x="0" y="365275"/>
            <a:ext cx="75596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50" b="1">
                <a:solidFill>
                  <a:schemeClr val="bg1"/>
                </a:solidFill>
                <a:latin typeface="All Round Gothic Bold" panose="020B0803020202020104" pitchFamily="34" charset="0"/>
              </a:rPr>
              <a:t>CHECKLISTE FÜR MEINE MEETINGS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9D820-29A6-874A-A267-F47362A5C5E6}"/>
              </a:ext>
            </a:extLst>
          </p:cNvPr>
          <p:cNvSpPr txBox="1"/>
          <p:nvPr/>
        </p:nvSpPr>
        <p:spPr>
          <a:xfrm>
            <a:off x="0" y="673191"/>
            <a:ext cx="7559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>
                <a:solidFill>
                  <a:srgbClr val="EA8A46"/>
                </a:solidFill>
                <a:latin typeface="Cashew Apple Ale" panose="02000000000000000000" pitchFamily="2" charset="0"/>
              </a:rPr>
              <a:t>(40-20-40)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DB9C47-C2F1-E945-A3C6-0BA95AC37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7935">
            <a:off x="4701593" y="1339915"/>
            <a:ext cx="2333490" cy="2208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BC65EC-2C9B-5F4B-89E3-956186B52BF1}"/>
              </a:ext>
            </a:extLst>
          </p:cNvPr>
          <p:cNvSpPr txBox="1"/>
          <p:nvPr/>
        </p:nvSpPr>
        <p:spPr>
          <a:xfrm>
            <a:off x="1034374" y="3474913"/>
            <a:ext cx="2843599" cy="624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Beginnen Sie </a:t>
            </a:r>
            <a:r>
              <a:rPr lang="de-DE" sz="900" dirty="0">
                <a:solidFill>
                  <a:srgbClr val="584033"/>
                </a:solidFill>
              </a:rPr>
              <a:t>das Meeting </a:t>
            </a:r>
            <a:r>
              <a:rPr lang="de-de" sz="900" dirty="0">
                <a:solidFill>
                  <a:srgbClr val="584033"/>
                </a:solidFill>
              </a:rPr>
              <a:t>pünktlich!  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Sie sind der Gastgeber des </a:t>
            </a:r>
            <a:r>
              <a:rPr lang="de-DE" sz="900" dirty="0">
                <a:solidFill>
                  <a:srgbClr val="584033"/>
                </a:solidFill>
              </a:rPr>
              <a:t>Meetings</a:t>
            </a:r>
            <a:r>
              <a:rPr lang="de-de" sz="900" dirty="0">
                <a:solidFill>
                  <a:srgbClr val="584033"/>
                </a:solidFill>
              </a:rPr>
              <a:t> - begrüßen Sie Ihre Teilnehmer wie Gäste. Bedanken Sie sich für die Teilnahme und Aufmerksamkeit.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Wiederholen Sie zu Beginn noch einmal den </a:t>
            </a:r>
            <a:r>
              <a:rPr lang="de-DE" sz="900" dirty="0">
                <a:solidFill>
                  <a:srgbClr val="584033"/>
                </a:solidFill>
              </a:rPr>
              <a:t>Grund und das Ziel</a:t>
            </a:r>
            <a:r>
              <a:rPr lang="de-de" sz="900" dirty="0">
                <a:solidFill>
                  <a:srgbClr val="584033"/>
                </a:solidFill>
              </a:rPr>
              <a:t> des Meetings.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Registrieren</a:t>
            </a:r>
            <a:r>
              <a:rPr lang="de-de" sz="900" dirty="0">
                <a:solidFill>
                  <a:srgbClr val="584033"/>
                </a:solidFill>
              </a:rPr>
              <a:t> Sie </a:t>
            </a:r>
            <a:r>
              <a:rPr lang="de-DE" sz="900" dirty="0">
                <a:solidFill>
                  <a:srgbClr val="584033"/>
                </a:solidFill>
              </a:rPr>
              <a:t>unproduktives V</a:t>
            </a:r>
            <a:r>
              <a:rPr lang="de-de" sz="900" dirty="0">
                <a:solidFill>
                  <a:srgbClr val="584033"/>
                </a:solidFill>
              </a:rPr>
              <a:t>erhalten (z.B. Zu-Spät-Kommen) rasch, aber einfühlsam, um das Meeting auf Kurs zu halten.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Erlauben Sie allen, sich „einzuchecken“.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Protokoll. Legen Sie Regeln für Ablenkungen fest.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Stellen Sie deutlich heraus, was Sie von den Teilnehmern vor, während und nach dem Meeting erwarten.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Stellen Sie sicher, dass alle Aktionen notiert werden.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Achten Sie auf eventuelle „Untertöne“.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Scheuen Sie sich nicht, die Kraft der Pause zu nutzen.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Halten Sie sich an die Tagesordnung, es sei denn, es gibt einen guten Grund, davon abzuweichen.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Wenn sich die Diskussion wiederholt, vom Thema abweicht oder einfach nur langweilig wird - gehen Sie zum nächsten Punkt über! Erinnern Sie alle an den Grund des Meetings.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Benutzen Sie ein Flipchart oder Post-</a:t>
            </a:r>
            <a:r>
              <a:rPr lang="de-de" sz="900" dirty="0" err="1">
                <a:solidFill>
                  <a:srgbClr val="584033"/>
                </a:solidFill>
              </a:rPr>
              <a:t>its</a:t>
            </a:r>
            <a:r>
              <a:rPr lang="de-de" sz="900" dirty="0">
                <a:solidFill>
                  <a:srgbClr val="584033"/>
                </a:solidFill>
              </a:rPr>
              <a:t> für das Sammeln von Unterthemen und Ideen.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Ist jeder in der Lage, einen Beitrag zu leisten? Geben Sie allen die Gelegenheit dazu. </a:t>
            </a:r>
          </a:p>
          <a:p>
            <a:pPr>
              <a:lnSpc>
                <a:spcPct val="113000"/>
              </a:lnSpc>
            </a:pPr>
            <a:r>
              <a:rPr lang="de-de" sz="900" dirty="0">
                <a:solidFill>
                  <a:srgbClr val="584033"/>
                </a:solidFill>
              </a:rPr>
              <a:t>Wie energetisch und aufmerksam sind die Teilnehmer? (Machen Sie eine Pause). </a:t>
            </a:r>
          </a:p>
          <a:p>
            <a:pPr>
              <a:lnSpc>
                <a:spcPct val="113000"/>
              </a:lnSpc>
            </a:pPr>
            <a:endParaRPr lang="en-US" sz="900" dirty="0">
              <a:solidFill>
                <a:srgbClr val="58403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7972D-9519-5544-9436-F5E335B304FD}"/>
              </a:ext>
            </a:extLst>
          </p:cNvPr>
          <p:cNvSpPr/>
          <p:nvPr/>
        </p:nvSpPr>
        <p:spPr>
          <a:xfrm>
            <a:off x="4096857" y="3462809"/>
            <a:ext cx="2727024" cy="129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Nutzen Sie </a:t>
            </a:r>
            <a:r>
              <a:rPr lang="de-DE" sz="900" dirty="0">
                <a:solidFill>
                  <a:srgbClr val="584033"/>
                </a:solidFill>
              </a:rPr>
              <a:t>Techniken </a:t>
            </a:r>
            <a:r>
              <a:rPr lang="de-de" sz="900" dirty="0">
                <a:solidFill>
                  <a:srgbClr val="584033"/>
                </a:solidFill>
              </a:rPr>
              <a:t>wie </a:t>
            </a:r>
            <a:r>
              <a:rPr lang="de-DE" sz="900" dirty="0">
                <a:solidFill>
                  <a:srgbClr val="584033"/>
                </a:solidFill>
              </a:rPr>
              <a:t>Teile des Meetings im Stehen durchzuführen</a:t>
            </a:r>
            <a:r>
              <a:rPr lang="de-de" sz="900" dirty="0">
                <a:solidFill>
                  <a:srgbClr val="584033"/>
                </a:solidFill>
              </a:rPr>
              <a:t>, Gruppenarbeit oder stille Besprechungen, um Zusammenarbeit und Konzentration zu verbessern.</a:t>
            </a:r>
          </a:p>
          <a:p>
            <a:pPr>
              <a:lnSpc>
                <a:spcPct val="113000"/>
              </a:lnSpc>
            </a:pPr>
            <a:r>
              <a:rPr lang="de-de" sz="900" dirty="0">
                <a:solidFill>
                  <a:srgbClr val="584033"/>
                </a:solidFill>
              </a:rPr>
              <a:t>Beenden Sie die Besprechung pünktlich (oder frühzeitig, wenn Sie können - was wahrscheinlich nie passiert)</a:t>
            </a:r>
            <a:r>
              <a:rPr lang="de-DE" sz="900" dirty="0">
                <a:solidFill>
                  <a:srgbClr val="584033"/>
                </a:solidFill>
              </a:rPr>
              <a:t>.</a:t>
            </a:r>
            <a:endParaRPr lang="de-de" sz="900" dirty="0">
              <a:solidFill>
                <a:srgbClr val="5840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E9CE0-AAC2-6C4F-8928-9FFE7CD7768A}"/>
              </a:ext>
            </a:extLst>
          </p:cNvPr>
          <p:cNvSpPr txBox="1"/>
          <p:nvPr/>
        </p:nvSpPr>
        <p:spPr>
          <a:xfrm>
            <a:off x="4092536" y="5100079"/>
            <a:ext cx="2627672" cy="258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Loggen Sie sich 10 Minuten früher ein, um Ein</a:t>
            </a:r>
            <a:r>
              <a:rPr lang="de-DE" sz="900" dirty="0">
                <a:solidFill>
                  <a:srgbClr val="584033"/>
                </a:solidFill>
              </a:rPr>
              <a:t>-</a:t>
            </a:r>
            <a:r>
              <a:rPr lang="de-de" sz="900" dirty="0">
                <a:solidFill>
                  <a:srgbClr val="584033"/>
                </a:solidFill>
              </a:rPr>
              <a:t>stellungen zu testen und Teilnehmer zu begrüßen. 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Schalten Sie Video ein, damit sich die Teilnehmer stärker </a:t>
            </a:r>
            <a:r>
              <a:rPr lang="de-DE" sz="900" dirty="0">
                <a:solidFill>
                  <a:srgbClr val="584033"/>
                </a:solidFill>
              </a:rPr>
              <a:t>einbinden</a:t>
            </a:r>
            <a:r>
              <a:rPr lang="de-de" sz="900" dirty="0">
                <a:solidFill>
                  <a:srgbClr val="584033"/>
                </a:solidFill>
              </a:rPr>
              <a:t>,</a:t>
            </a:r>
            <a:r>
              <a:rPr lang="de-DE" sz="900" dirty="0">
                <a:solidFill>
                  <a:srgbClr val="584033"/>
                </a:solidFill>
              </a:rPr>
              <a:t> diese</a:t>
            </a:r>
            <a:r>
              <a:rPr lang="de-de" sz="900" dirty="0">
                <a:solidFill>
                  <a:srgbClr val="584033"/>
                </a:solidFill>
              </a:rPr>
              <a:t> sich besser konzentrieren können und Multitasking vermeiden.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Rufen Sie die Teilnehmer auf, ihre Gedanken auszutauschen oder einen runden Tisch zu nutzen, um die Aufmerksamkeit </a:t>
            </a:r>
            <a:r>
              <a:rPr lang="de-DE" sz="900" dirty="0">
                <a:solidFill>
                  <a:srgbClr val="584033"/>
                </a:solidFill>
              </a:rPr>
              <a:t>hoch zu halten</a:t>
            </a:r>
            <a:r>
              <a:rPr lang="de-de" sz="900" dirty="0">
                <a:solidFill>
                  <a:srgbClr val="584033"/>
                </a:solidFill>
              </a:rPr>
              <a:t>.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Nutzen Sie für offene Diskussionen </a:t>
            </a:r>
            <a:r>
              <a:rPr lang="de-DE" sz="900" dirty="0">
                <a:solidFill>
                  <a:srgbClr val="584033"/>
                </a:solidFill>
              </a:rPr>
              <a:t>Tools </a:t>
            </a:r>
            <a:r>
              <a:rPr lang="de-de" sz="900" dirty="0">
                <a:solidFill>
                  <a:srgbClr val="584033"/>
                </a:solidFill>
              </a:rPr>
              <a:t>wie z.B. die Funktion „Hand heben“ und den Chat.</a:t>
            </a:r>
          </a:p>
          <a:p>
            <a:pPr>
              <a:lnSpc>
                <a:spcPct val="113000"/>
              </a:lnSpc>
            </a:pPr>
            <a:r>
              <a:rPr lang="de-de" sz="900" dirty="0">
                <a:solidFill>
                  <a:srgbClr val="584033"/>
                </a:solidFill>
              </a:rPr>
              <a:t>Kontrollieren Sie regelmäßig: Wie geht es den Teilnehmern? Bekommt jeder genügend </a:t>
            </a:r>
            <a:r>
              <a:rPr lang="de-DE" sz="900" dirty="0">
                <a:solidFill>
                  <a:srgbClr val="584033"/>
                </a:solidFill>
              </a:rPr>
              <a:t>Rede</a:t>
            </a:r>
            <a:r>
              <a:rPr lang="de-de" sz="900" dirty="0">
                <a:solidFill>
                  <a:srgbClr val="584033"/>
                </a:solidFill>
              </a:rPr>
              <a:t>zeit?</a:t>
            </a:r>
          </a:p>
          <a:p>
            <a:pPr>
              <a:lnSpc>
                <a:spcPct val="113000"/>
              </a:lnSpc>
            </a:pPr>
            <a:endParaRPr lang="en-US" sz="900" dirty="0">
              <a:solidFill>
                <a:srgbClr val="58403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50061-E4B2-0E4E-8DA6-96B66EAC28F0}"/>
              </a:ext>
            </a:extLst>
          </p:cNvPr>
          <p:cNvSpPr txBox="1"/>
          <p:nvPr/>
        </p:nvSpPr>
        <p:spPr>
          <a:xfrm>
            <a:off x="3833704" y="4820594"/>
            <a:ext cx="2831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32194C"/>
                </a:solidFill>
                <a:latin typeface="All Round Gothic" panose="020B0503020202020104" pitchFamily="34" charset="77"/>
              </a:rPr>
              <a:t>DIGITALE </a:t>
            </a:r>
            <a:r>
              <a:rPr lang="de-de" sz="1100" b="1" dirty="0">
                <a:solidFill>
                  <a:srgbClr val="32194C"/>
                </a:solidFill>
                <a:latin typeface="All Round Gothic" panose="020B0503020202020104" pitchFamily="34" charset="77"/>
              </a:rPr>
              <a:t>MEETINGS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56DFA-4B65-C745-B000-1CD5C1EBB587}"/>
              </a:ext>
            </a:extLst>
          </p:cNvPr>
          <p:cNvSpPr/>
          <p:nvPr/>
        </p:nvSpPr>
        <p:spPr>
          <a:xfrm>
            <a:off x="854382" y="3517697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54F820-9566-B540-A7E7-C9538D874B36}"/>
              </a:ext>
            </a:extLst>
          </p:cNvPr>
          <p:cNvSpPr/>
          <p:nvPr/>
        </p:nvSpPr>
        <p:spPr>
          <a:xfrm>
            <a:off x="854382" y="3875807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587A0F-7670-FE45-999F-AAE0918C462D}"/>
              </a:ext>
            </a:extLst>
          </p:cNvPr>
          <p:cNvSpPr/>
          <p:nvPr/>
        </p:nvSpPr>
        <p:spPr>
          <a:xfrm>
            <a:off x="854382" y="4440080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32F858-7538-BB42-9826-8BC21AB2365C}"/>
              </a:ext>
            </a:extLst>
          </p:cNvPr>
          <p:cNvSpPr/>
          <p:nvPr/>
        </p:nvSpPr>
        <p:spPr>
          <a:xfrm>
            <a:off x="854382" y="4918551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8781E-0149-1547-BC9D-03D0C6516C3F}"/>
              </a:ext>
            </a:extLst>
          </p:cNvPr>
          <p:cNvSpPr/>
          <p:nvPr/>
        </p:nvSpPr>
        <p:spPr>
          <a:xfrm>
            <a:off x="854382" y="5389801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F24119-EEB3-614D-8A76-2475C287ACCF}"/>
              </a:ext>
            </a:extLst>
          </p:cNvPr>
          <p:cNvSpPr/>
          <p:nvPr/>
        </p:nvSpPr>
        <p:spPr>
          <a:xfrm>
            <a:off x="854382" y="5673845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95DF2C-C8E0-CF41-84A0-739D8234BF9A}"/>
              </a:ext>
            </a:extLst>
          </p:cNvPr>
          <p:cNvSpPr/>
          <p:nvPr/>
        </p:nvSpPr>
        <p:spPr>
          <a:xfrm>
            <a:off x="854382" y="6877016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1502A3-AF2F-0744-B806-DB82A8ADE238}"/>
              </a:ext>
            </a:extLst>
          </p:cNvPr>
          <p:cNvSpPr/>
          <p:nvPr/>
        </p:nvSpPr>
        <p:spPr>
          <a:xfrm>
            <a:off x="854382" y="7234019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D7E4AB-BF8B-7F48-ACF9-3CB1BDEEE5DA}"/>
              </a:ext>
            </a:extLst>
          </p:cNvPr>
          <p:cNvSpPr/>
          <p:nvPr/>
        </p:nvSpPr>
        <p:spPr>
          <a:xfrm>
            <a:off x="854382" y="7813084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115C0C-162F-8C4F-B0C5-8202D8F71B91}"/>
              </a:ext>
            </a:extLst>
          </p:cNvPr>
          <p:cNvSpPr/>
          <p:nvPr/>
        </p:nvSpPr>
        <p:spPr>
          <a:xfrm>
            <a:off x="854382" y="8386186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2A97FE-25C6-2346-A5BC-A30EBF2B3879}"/>
              </a:ext>
            </a:extLst>
          </p:cNvPr>
          <p:cNvSpPr/>
          <p:nvPr/>
        </p:nvSpPr>
        <p:spPr>
          <a:xfrm>
            <a:off x="854382" y="8802093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C38177-5008-284F-B081-D323DE99F4A2}"/>
              </a:ext>
            </a:extLst>
          </p:cNvPr>
          <p:cNvSpPr/>
          <p:nvPr/>
        </p:nvSpPr>
        <p:spPr>
          <a:xfrm>
            <a:off x="854382" y="9240470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F0B372-086D-5E48-AF5D-A7524DA61FE6}"/>
              </a:ext>
            </a:extLst>
          </p:cNvPr>
          <p:cNvSpPr/>
          <p:nvPr/>
        </p:nvSpPr>
        <p:spPr>
          <a:xfrm>
            <a:off x="3923853" y="6326787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7BE62B-D8CD-6349-9A93-BF922776D85B}"/>
              </a:ext>
            </a:extLst>
          </p:cNvPr>
          <p:cNvSpPr/>
          <p:nvPr/>
        </p:nvSpPr>
        <p:spPr>
          <a:xfrm>
            <a:off x="3923853" y="6799986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1944A2-27F2-3943-8471-4E67264AD002}"/>
              </a:ext>
            </a:extLst>
          </p:cNvPr>
          <p:cNvSpPr/>
          <p:nvPr/>
        </p:nvSpPr>
        <p:spPr>
          <a:xfrm>
            <a:off x="3923853" y="7213961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C196FC-5C8B-5942-9532-D8D88988E69F}"/>
              </a:ext>
            </a:extLst>
          </p:cNvPr>
          <p:cNvSpPr/>
          <p:nvPr/>
        </p:nvSpPr>
        <p:spPr>
          <a:xfrm>
            <a:off x="3923853" y="5728124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28BF7E-7497-9649-A437-F54BE6CD3A08}"/>
              </a:ext>
            </a:extLst>
          </p:cNvPr>
          <p:cNvSpPr/>
          <p:nvPr/>
        </p:nvSpPr>
        <p:spPr>
          <a:xfrm>
            <a:off x="3923853" y="5159837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A0E0D6-67C6-2642-86D9-062A7F67A545}"/>
              </a:ext>
            </a:extLst>
          </p:cNvPr>
          <p:cNvSpPr/>
          <p:nvPr/>
        </p:nvSpPr>
        <p:spPr>
          <a:xfrm>
            <a:off x="3923853" y="4394601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F0AA4A-FE19-9547-9315-9FD08DAD7DF8}"/>
              </a:ext>
            </a:extLst>
          </p:cNvPr>
          <p:cNvSpPr/>
          <p:nvPr/>
        </p:nvSpPr>
        <p:spPr>
          <a:xfrm>
            <a:off x="3923853" y="3534822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CFB8BD-8836-9F4E-9DE6-B1A591F22C70}"/>
              </a:ext>
            </a:extLst>
          </p:cNvPr>
          <p:cNvSpPr txBox="1"/>
          <p:nvPr/>
        </p:nvSpPr>
        <p:spPr>
          <a:xfrm>
            <a:off x="793447" y="2506133"/>
            <a:ext cx="414006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b="1" dirty="0">
                <a:solidFill>
                  <a:srgbClr val="4B2573"/>
                </a:solidFill>
                <a:latin typeface="Cashew Apple Ale" panose="02000000000000000000" pitchFamily="2" charset="0"/>
              </a:rPr>
              <a:t>Als </a:t>
            </a:r>
            <a:r>
              <a:rPr lang="de-DE" b="1" dirty="0">
                <a:solidFill>
                  <a:srgbClr val="4B2573"/>
                </a:solidFill>
                <a:latin typeface="Cashew Apple Ale" panose="02000000000000000000" pitchFamily="2" charset="0"/>
              </a:rPr>
              <a:t>L</a:t>
            </a:r>
            <a:r>
              <a:rPr lang="de-de" b="1" dirty="0">
                <a:solidFill>
                  <a:srgbClr val="4B2573"/>
                </a:solidFill>
                <a:latin typeface="Cashew Apple Ale" panose="02000000000000000000" pitchFamily="2" charset="0"/>
              </a:rPr>
              <a:t>eiter sind Sie die zentrale Figur, die </a:t>
            </a:r>
            <a:r>
              <a:rPr lang="de-DE" b="1" dirty="0">
                <a:solidFill>
                  <a:srgbClr val="4B2573"/>
                </a:solidFill>
                <a:latin typeface="Cashew Apple Ale" panose="02000000000000000000" pitchFamily="2" charset="0"/>
              </a:rPr>
              <a:t>das Meeting</a:t>
            </a:r>
            <a:r>
              <a:rPr lang="de-de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</a:t>
            </a:r>
            <a:r>
              <a:rPr lang="de-de" b="1" dirty="0" err="1">
                <a:solidFill>
                  <a:srgbClr val="4B2573"/>
                </a:solidFill>
                <a:latin typeface="Cashew Apple Ale" panose="02000000000000000000" pitchFamily="2" charset="0"/>
              </a:rPr>
              <a:t>bzgl</a:t>
            </a:r>
            <a:r>
              <a:rPr lang="de-de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Zeit und Aufmerksamkeit lenkt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E9CB2-8625-FC46-83C8-4F084193F6AA}"/>
              </a:ext>
            </a:extLst>
          </p:cNvPr>
          <p:cNvCxnSpPr/>
          <p:nvPr/>
        </p:nvCxnSpPr>
        <p:spPr>
          <a:xfrm>
            <a:off x="846667" y="3268133"/>
            <a:ext cx="3996266" cy="0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5D50B0-0562-2D41-8C97-E93B892066FF}"/>
              </a:ext>
            </a:extLst>
          </p:cNvPr>
          <p:cNvCxnSpPr>
            <a:cxnSpLocks/>
          </p:cNvCxnSpPr>
          <p:nvPr/>
        </p:nvCxnSpPr>
        <p:spPr>
          <a:xfrm>
            <a:off x="827088" y="9533467"/>
            <a:ext cx="5827712" cy="0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6DE65E8-4407-AA49-ADBD-ADB2D2721E96}"/>
              </a:ext>
            </a:extLst>
          </p:cNvPr>
          <p:cNvSpPr txBox="1"/>
          <p:nvPr/>
        </p:nvSpPr>
        <p:spPr>
          <a:xfrm>
            <a:off x="627798" y="9685868"/>
            <a:ext cx="4667980" cy="56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Diese Vorlage wurde von Think </a:t>
            </a:r>
            <a:r>
              <a:rPr lang="de-de" sz="1500" b="1" dirty="0" err="1">
                <a:solidFill>
                  <a:srgbClr val="4B2573"/>
                </a:solidFill>
                <a:latin typeface="Cashew Apple Ale" panose="02000000000000000000" pitchFamily="2" charset="0"/>
              </a:rPr>
              <a:t>Productive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erstellt. Sie können Sie 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jederzeit nutzen, editieren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und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teilen!</a:t>
            </a:r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D2E34A13-66DE-F14A-9ECD-60FEA3321EFD}"/>
              </a:ext>
            </a:extLst>
          </p:cNvPr>
          <p:cNvSpPr/>
          <p:nvPr/>
        </p:nvSpPr>
        <p:spPr>
          <a:xfrm rot="21392137">
            <a:off x="402431" y="1955367"/>
            <a:ext cx="1995120" cy="352044"/>
          </a:xfrm>
          <a:prstGeom prst="homePlate">
            <a:avLst/>
          </a:prstGeom>
          <a:solidFill>
            <a:srgbClr val="966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1789E4-B76C-9A4F-B981-399CB5842AD9}"/>
              </a:ext>
            </a:extLst>
          </p:cNvPr>
          <p:cNvSpPr txBox="1"/>
          <p:nvPr/>
        </p:nvSpPr>
        <p:spPr>
          <a:xfrm rot="21352452">
            <a:off x="754068" y="1926735"/>
            <a:ext cx="15486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WÄHREND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357029-CB8D-454B-9B7A-082D1D9F14CD}"/>
              </a:ext>
            </a:extLst>
          </p:cNvPr>
          <p:cNvCxnSpPr>
            <a:cxnSpLocks/>
          </p:cNvCxnSpPr>
          <p:nvPr/>
        </p:nvCxnSpPr>
        <p:spPr>
          <a:xfrm>
            <a:off x="3813810" y="3545793"/>
            <a:ext cx="0" cy="5675119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D41F2EF-227A-1E47-902B-2FBB10F2D8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793" y="9685867"/>
            <a:ext cx="844415" cy="531727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7252ED1-D8B1-A549-8D98-E7A694390F14}"/>
              </a:ext>
            </a:extLst>
          </p:cNvPr>
          <p:cNvSpPr/>
          <p:nvPr/>
        </p:nvSpPr>
        <p:spPr>
          <a:xfrm>
            <a:off x="854382" y="5995469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11F098B-EF80-C84C-B32E-8FF071066B7A}"/>
              </a:ext>
            </a:extLst>
          </p:cNvPr>
          <p:cNvSpPr/>
          <p:nvPr/>
        </p:nvSpPr>
        <p:spPr>
          <a:xfrm>
            <a:off x="854382" y="6331501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381FE2-BEF3-5541-A98D-9A5F5C7C3A62}"/>
              </a:ext>
            </a:extLst>
          </p:cNvPr>
          <p:cNvSpPr/>
          <p:nvPr/>
        </p:nvSpPr>
        <p:spPr>
          <a:xfrm>
            <a:off x="854382" y="6593505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7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4B768-C37F-654C-B67A-830C87F67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559674" cy="1069181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5AB595D-1D8F-514D-9C77-34DB66630982}"/>
              </a:ext>
            </a:extLst>
          </p:cNvPr>
          <p:cNvSpPr/>
          <p:nvPr/>
        </p:nvSpPr>
        <p:spPr>
          <a:xfrm>
            <a:off x="495946" y="1610625"/>
            <a:ext cx="6633274" cy="8710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8CB17-52B4-8B4A-A8CF-DAE34A9ADC77}"/>
              </a:ext>
            </a:extLst>
          </p:cNvPr>
          <p:cNvSpPr/>
          <p:nvPr/>
        </p:nvSpPr>
        <p:spPr>
          <a:xfrm>
            <a:off x="0" y="-1"/>
            <a:ext cx="7559675" cy="1424763"/>
          </a:xfrm>
          <a:prstGeom prst="rect">
            <a:avLst/>
          </a:prstGeom>
          <a:solidFill>
            <a:srgbClr val="3B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A8C62-4A65-1B4F-BF2A-123D771D9708}"/>
              </a:ext>
            </a:extLst>
          </p:cNvPr>
          <p:cNvSpPr txBox="1"/>
          <p:nvPr/>
        </p:nvSpPr>
        <p:spPr>
          <a:xfrm>
            <a:off x="0" y="365275"/>
            <a:ext cx="75596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50" b="1">
                <a:solidFill>
                  <a:schemeClr val="bg1"/>
                </a:solidFill>
                <a:latin typeface="All Round Gothic Bold" panose="020B0803020202020104" pitchFamily="34" charset="0"/>
              </a:rPr>
              <a:t>CHECKLISTE FÜR MEINE MEETINGS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9D820-29A6-874A-A267-F47362A5C5E6}"/>
              </a:ext>
            </a:extLst>
          </p:cNvPr>
          <p:cNvSpPr txBox="1"/>
          <p:nvPr/>
        </p:nvSpPr>
        <p:spPr>
          <a:xfrm>
            <a:off x="0" y="673191"/>
            <a:ext cx="7559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>
                <a:solidFill>
                  <a:srgbClr val="EA8A46"/>
                </a:solidFill>
                <a:latin typeface="Cashew Apple Ale" panose="02000000000000000000" pitchFamily="2" charset="0"/>
              </a:rPr>
              <a:t>(40-20-40)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DB9C47-C2F1-E945-A3C6-0BA95AC37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7935">
            <a:off x="4701593" y="1339915"/>
            <a:ext cx="2333490" cy="2208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BC65EC-2C9B-5F4B-89E3-956186B52BF1}"/>
              </a:ext>
            </a:extLst>
          </p:cNvPr>
          <p:cNvSpPr txBox="1"/>
          <p:nvPr/>
        </p:nvSpPr>
        <p:spPr>
          <a:xfrm>
            <a:off x="1059037" y="3545793"/>
            <a:ext cx="2512255" cy="376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1100"/>
              </a:spcAft>
            </a:pPr>
            <a:r>
              <a:rPr lang="de-de" sz="900" dirty="0">
                <a:solidFill>
                  <a:srgbClr val="584033"/>
                </a:solidFill>
              </a:rPr>
              <a:t>Fassen Sie Aktionen und Entscheidungen am Ende zusammen, um sie zu notieren (einschließlich der Angabe,</a:t>
            </a:r>
            <a:r>
              <a:rPr lang="de-DE" sz="900" dirty="0">
                <a:solidFill>
                  <a:srgbClr val="584033"/>
                </a:solidFill>
              </a:rPr>
              <a:t> </a:t>
            </a:r>
            <a:r>
              <a:rPr lang="de-de" sz="900" dirty="0">
                <a:solidFill>
                  <a:srgbClr val="584033"/>
                </a:solidFill>
              </a:rPr>
              <a:t>wann und von wem jede Aktion ausgeführt wird).</a:t>
            </a:r>
          </a:p>
          <a:p>
            <a:pPr>
              <a:lnSpc>
                <a:spcPct val="113000"/>
              </a:lnSpc>
              <a:spcAft>
                <a:spcPts val="1100"/>
              </a:spcAft>
            </a:pPr>
            <a:r>
              <a:rPr lang="de-de" sz="900" dirty="0">
                <a:solidFill>
                  <a:srgbClr val="584033"/>
                </a:solidFill>
              </a:rPr>
              <a:t>Keine Aktion ist gleich - betrachten Sie realistisch, welche Aktionen entscheidend sind, damit Mitarbeiter ihre Arbeitsbelastung priorisieren können.</a:t>
            </a:r>
          </a:p>
          <a:p>
            <a:pPr>
              <a:lnSpc>
                <a:spcPct val="113000"/>
              </a:lnSpc>
              <a:spcAft>
                <a:spcPts val="1100"/>
              </a:spcAft>
            </a:pPr>
            <a:r>
              <a:rPr lang="de-de" sz="900" dirty="0">
                <a:solidFill>
                  <a:srgbClr val="584033"/>
                </a:solidFill>
              </a:rPr>
              <a:t>Kommunizieren Sie den Plan für die gemeinsame Nachbereitung.</a:t>
            </a:r>
          </a:p>
          <a:p>
            <a:pPr>
              <a:lnSpc>
                <a:spcPct val="113000"/>
              </a:lnSpc>
              <a:spcAft>
                <a:spcPts val="1100"/>
              </a:spcAft>
            </a:pPr>
            <a:r>
              <a:rPr lang="de-de" sz="900" dirty="0">
                <a:solidFill>
                  <a:srgbClr val="584033"/>
                </a:solidFill>
              </a:rPr>
              <a:t>Erinnern Sie die Anwesenden an das Datum und die Uhrzeit des nächsten Meetings (falls</a:t>
            </a:r>
            <a:r>
              <a:rPr lang="de-DE" sz="900" dirty="0">
                <a:solidFill>
                  <a:srgbClr val="584033"/>
                </a:solidFill>
              </a:rPr>
              <a:t> benötigt</a:t>
            </a:r>
            <a:r>
              <a:rPr lang="de-de" sz="900" dirty="0">
                <a:solidFill>
                  <a:srgbClr val="584033"/>
                </a:solidFill>
              </a:rPr>
              <a:t>). </a:t>
            </a:r>
          </a:p>
          <a:p>
            <a:pPr>
              <a:lnSpc>
                <a:spcPct val="113000"/>
              </a:lnSpc>
              <a:spcAft>
                <a:spcPts val="1100"/>
              </a:spcAft>
            </a:pPr>
            <a:r>
              <a:rPr lang="de-de" sz="900" dirty="0">
                <a:solidFill>
                  <a:srgbClr val="584033"/>
                </a:solidFill>
              </a:rPr>
              <a:t>Nutzen Sie 10 Minuten am Ende de</a:t>
            </a:r>
            <a:r>
              <a:rPr lang="de-DE" sz="900" dirty="0">
                <a:solidFill>
                  <a:srgbClr val="584033"/>
                </a:solidFill>
              </a:rPr>
              <a:t>s</a:t>
            </a:r>
            <a:r>
              <a:rPr lang="de-de" sz="900" dirty="0">
                <a:solidFill>
                  <a:srgbClr val="584033"/>
                </a:solidFill>
              </a:rPr>
              <a:t> </a:t>
            </a:r>
            <a:r>
              <a:rPr lang="de-DE" sz="900" dirty="0">
                <a:solidFill>
                  <a:srgbClr val="584033"/>
                </a:solidFill>
              </a:rPr>
              <a:t>Meetings</a:t>
            </a:r>
            <a:r>
              <a:rPr lang="de-de" sz="900" dirty="0">
                <a:solidFill>
                  <a:srgbClr val="584033"/>
                </a:solidFill>
              </a:rPr>
              <a:t>, um den Teilnehmern die Möglichkeit zu geben, länger zu bleiben und direkt im Anschluss kurze 2-Minuten-Aktionen durchzuführen.</a:t>
            </a:r>
          </a:p>
          <a:p>
            <a:pPr>
              <a:lnSpc>
                <a:spcPct val="113000"/>
              </a:lnSpc>
            </a:pPr>
            <a:r>
              <a:rPr lang="de-de" sz="900" dirty="0">
                <a:solidFill>
                  <a:srgbClr val="584033"/>
                </a:solidFill>
              </a:rPr>
              <a:t>Abmeldung und Nichterscheinen - haken Sie bei den Fehlenden nach, um den Grund zu erfragen.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D7972D-9519-5544-9436-F5E335B304FD}"/>
              </a:ext>
            </a:extLst>
          </p:cNvPr>
          <p:cNvSpPr/>
          <p:nvPr/>
        </p:nvSpPr>
        <p:spPr>
          <a:xfrm>
            <a:off x="4153567" y="3744572"/>
            <a:ext cx="2417128" cy="396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de-de" sz="900" dirty="0">
                <a:solidFill>
                  <a:srgbClr val="584033"/>
                </a:solidFill>
              </a:rPr>
              <a:t>Machen Sie eine kurze Analyse - War das Meeting relevant, nützlich, effektiv?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E9CE0-AAC2-6C4F-8928-9FFE7CD7768A}"/>
              </a:ext>
            </a:extLst>
          </p:cNvPr>
          <p:cNvSpPr txBox="1"/>
          <p:nvPr/>
        </p:nvSpPr>
        <p:spPr>
          <a:xfrm>
            <a:off x="4400562" y="4174773"/>
            <a:ext cx="2336706" cy="26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Wenn ich als </a:t>
            </a:r>
            <a:r>
              <a:rPr lang="de-DE" sz="900" dirty="0">
                <a:solidFill>
                  <a:srgbClr val="584033"/>
                </a:solidFill>
              </a:rPr>
              <a:t>L</a:t>
            </a:r>
            <a:r>
              <a:rPr lang="de-de" sz="900" dirty="0">
                <a:solidFill>
                  <a:srgbClr val="584033"/>
                </a:solidFill>
              </a:rPr>
              <a:t>eiter fungiert habe</a:t>
            </a:r>
            <a:r>
              <a:rPr lang="de-DE" sz="900" dirty="0">
                <a:solidFill>
                  <a:srgbClr val="584033"/>
                </a:solidFill>
              </a:rPr>
              <a:t>:</a:t>
            </a:r>
            <a:r>
              <a:rPr lang="de-de" sz="900" dirty="0">
                <a:solidFill>
                  <a:srgbClr val="584033"/>
                </a:solidFill>
              </a:rPr>
              <a:t> wie war ich? 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Was könnten wir besser machen?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Müssen diese Meetings nach wie vor regelmäßig abgehalten werden?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Haben wir uns an die vereinbarte Zeit gehalten? 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Waren die richtigen Leute dabei? </a:t>
            </a:r>
          </a:p>
          <a:p>
            <a:pPr>
              <a:lnSpc>
                <a:spcPct val="113000"/>
              </a:lnSpc>
              <a:spcAft>
                <a:spcPts val="900"/>
              </a:spcAft>
            </a:pPr>
            <a:r>
              <a:rPr lang="de-de" sz="900" dirty="0">
                <a:solidFill>
                  <a:srgbClr val="584033"/>
                </a:solidFill>
              </a:rPr>
              <a:t>Haben wir unser Ziel erreicht?</a:t>
            </a:r>
          </a:p>
          <a:p>
            <a:pPr>
              <a:lnSpc>
                <a:spcPct val="113000"/>
              </a:lnSpc>
            </a:pPr>
            <a:r>
              <a:rPr lang="de-de" sz="900" dirty="0">
                <a:solidFill>
                  <a:srgbClr val="584033"/>
                </a:solidFill>
              </a:rPr>
              <a:t>Gibt es Diskussionen, die ich außerhalb des Meetings weiterverfolgen möchte?</a:t>
            </a:r>
          </a:p>
          <a:p>
            <a:pPr>
              <a:lnSpc>
                <a:spcPct val="113000"/>
              </a:lnSpc>
            </a:pPr>
            <a:endParaRPr lang="en-US" sz="900" dirty="0">
              <a:solidFill>
                <a:srgbClr val="58403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56DFA-4B65-C745-B000-1CD5C1EBB587}"/>
              </a:ext>
            </a:extLst>
          </p:cNvPr>
          <p:cNvSpPr/>
          <p:nvPr/>
        </p:nvSpPr>
        <p:spPr>
          <a:xfrm>
            <a:off x="854382" y="3841986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587A0F-7670-FE45-999F-AAE0918C462D}"/>
              </a:ext>
            </a:extLst>
          </p:cNvPr>
          <p:cNvSpPr/>
          <p:nvPr/>
        </p:nvSpPr>
        <p:spPr>
          <a:xfrm>
            <a:off x="854382" y="4588070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32F858-7538-BB42-9826-8BC21AB2365C}"/>
              </a:ext>
            </a:extLst>
          </p:cNvPr>
          <p:cNvSpPr/>
          <p:nvPr/>
        </p:nvSpPr>
        <p:spPr>
          <a:xfrm>
            <a:off x="854382" y="6990348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8781E-0149-1547-BC9D-03D0C6516C3F}"/>
              </a:ext>
            </a:extLst>
          </p:cNvPr>
          <p:cNvSpPr/>
          <p:nvPr/>
        </p:nvSpPr>
        <p:spPr>
          <a:xfrm>
            <a:off x="854382" y="5207929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F24119-EEB3-614D-8A76-2475C287ACCF}"/>
              </a:ext>
            </a:extLst>
          </p:cNvPr>
          <p:cNvSpPr/>
          <p:nvPr/>
        </p:nvSpPr>
        <p:spPr>
          <a:xfrm>
            <a:off x="854382" y="5715876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F0AA4A-FE19-9547-9315-9FD08DAD7DF8}"/>
              </a:ext>
            </a:extLst>
          </p:cNvPr>
          <p:cNvSpPr/>
          <p:nvPr/>
        </p:nvSpPr>
        <p:spPr>
          <a:xfrm>
            <a:off x="3923853" y="3862060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CFB8BD-8836-9F4E-9DE6-B1A591F22C70}"/>
              </a:ext>
            </a:extLst>
          </p:cNvPr>
          <p:cNvSpPr txBox="1"/>
          <p:nvPr/>
        </p:nvSpPr>
        <p:spPr>
          <a:xfrm>
            <a:off x="793447" y="2506133"/>
            <a:ext cx="4049486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b="1" dirty="0">
                <a:solidFill>
                  <a:srgbClr val="4B2573"/>
                </a:solidFill>
                <a:latin typeface="Cashew Apple Ale" panose="02000000000000000000" pitchFamily="2" charset="0"/>
              </a:rPr>
              <a:t>Gewährleisten Sie ein produktives Follow-</a:t>
            </a:r>
            <a:r>
              <a:rPr lang="de-de" b="1" dirty="0" err="1">
                <a:solidFill>
                  <a:srgbClr val="4B2573"/>
                </a:solidFill>
                <a:latin typeface="Cashew Apple Ale" panose="02000000000000000000" pitchFamily="2" charset="0"/>
              </a:rPr>
              <a:t>up</a:t>
            </a:r>
            <a:endParaRPr lang="de-de" b="1" dirty="0">
              <a:solidFill>
                <a:srgbClr val="4B2573"/>
              </a:solidFill>
              <a:latin typeface="Cashew Apple Ale" panose="02000000000000000000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B1E9CB2-8625-FC46-83C8-4F084193F6AA}"/>
              </a:ext>
            </a:extLst>
          </p:cNvPr>
          <p:cNvCxnSpPr/>
          <p:nvPr/>
        </p:nvCxnSpPr>
        <p:spPr>
          <a:xfrm>
            <a:off x="846667" y="3268133"/>
            <a:ext cx="3996266" cy="0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65D50B0-0562-2D41-8C97-E93B892066FF}"/>
              </a:ext>
            </a:extLst>
          </p:cNvPr>
          <p:cNvCxnSpPr>
            <a:cxnSpLocks/>
          </p:cNvCxnSpPr>
          <p:nvPr/>
        </p:nvCxnSpPr>
        <p:spPr>
          <a:xfrm>
            <a:off x="827088" y="9278289"/>
            <a:ext cx="5827712" cy="0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6DE65E8-4407-AA49-ADBD-ADB2D2721E96}"/>
              </a:ext>
            </a:extLst>
          </p:cNvPr>
          <p:cNvSpPr txBox="1"/>
          <p:nvPr/>
        </p:nvSpPr>
        <p:spPr>
          <a:xfrm>
            <a:off x="495946" y="9583218"/>
            <a:ext cx="4799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Diese Vorlage wurde von Think Productive erstellt. Sie können Sie 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jederzeit nutzen, editieren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und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teilen!</a:t>
            </a:r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D2E34A13-66DE-F14A-9ECD-60FEA3321EFD}"/>
              </a:ext>
            </a:extLst>
          </p:cNvPr>
          <p:cNvSpPr/>
          <p:nvPr/>
        </p:nvSpPr>
        <p:spPr>
          <a:xfrm rot="21392137">
            <a:off x="402431" y="1955367"/>
            <a:ext cx="1995120" cy="352044"/>
          </a:xfrm>
          <a:prstGeom prst="homePlate">
            <a:avLst/>
          </a:prstGeom>
          <a:solidFill>
            <a:srgbClr val="96618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1789E4-B76C-9A4F-B981-399CB5842AD9}"/>
              </a:ext>
            </a:extLst>
          </p:cNvPr>
          <p:cNvSpPr txBox="1"/>
          <p:nvPr/>
        </p:nvSpPr>
        <p:spPr>
          <a:xfrm rot="21352452">
            <a:off x="754380" y="1935406"/>
            <a:ext cx="13075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b="1">
                <a:solidFill>
                  <a:schemeClr val="bg1"/>
                </a:solidFill>
                <a:latin typeface="All Round Gothic Bold" panose="020B0803020202020104" pitchFamily="34" charset="0"/>
              </a:rPr>
              <a:t>DANACH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357029-CB8D-454B-9B7A-082D1D9F14CD}"/>
              </a:ext>
            </a:extLst>
          </p:cNvPr>
          <p:cNvCxnSpPr>
            <a:cxnSpLocks/>
          </p:cNvCxnSpPr>
          <p:nvPr/>
        </p:nvCxnSpPr>
        <p:spPr>
          <a:xfrm>
            <a:off x="3680460" y="3545793"/>
            <a:ext cx="0" cy="2980239"/>
          </a:xfrm>
          <a:prstGeom prst="line">
            <a:avLst/>
          </a:prstGeom>
          <a:ln>
            <a:solidFill>
              <a:srgbClr val="D9D1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D41F2EF-227A-1E47-902B-2FBB10F2D8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793" y="9685867"/>
            <a:ext cx="844415" cy="53172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11F098B-EF80-C84C-B32E-8FF071066B7A}"/>
              </a:ext>
            </a:extLst>
          </p:cNvPr>
          <p:cNvSpPr/>
          <p:nvPr/>
        </p:nvSpPr>
        <p:spPr>
          <a:xfrm>
            <a:off x="854382" y="6400454"/>
            <a:ext cx="158874" cy="158874"/>
          </a:xfrm>
          <a:prstGeom prst="rect">
            <a:avLst/>
          </a:prstGeom>
          <a:noFill/>
          <a:ln w="19050">
            <a:solidFill>
              <a:srgbClr val="EA8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2DD2301-86ED-7D42-A3FA-B0A7AC72BBF1}"/>
              </a:ext>
            </a:extLst>
          </p:cNvPr>
          <p:cNvCxnSpPr>
            <a:cxnSpLocks/>
          </p:cNvCxnSpPr>
          <p:nvPr/>
        </p:nvCxnSpPr>
        <p:spPr>
          <a:xfrm>
            <a:off x="4149647" y="4298402"/>
            <a:ext cx="1979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4081AAB-E13A-4542-8BA4-177D49FB7BA4}"/>
              </a:ext>
            </a:extLst>
          </p:cNvPr>
          <p:cNvCxnSpPr>
            <a:cxnSpLocks/>
          </p:cNvCxnSpPr>
          <p:nvPr/>
        </p:nvCxnSpPr>
        <p:spPr>
          <a:xfrm>
            <a:off x="4149647" y="4716887"/>
            <a:ext cx="1979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DD71DA8-48DE-384A-99D3-B752F92A59EF}"/>
              </a:ext>
            </a:extLst>
          </p:cNvPr>
          <p:cNvCxnSpPr>
            <a:cxnSpLocks/>
          </p:cNvCxnSpPr>
          <p:nvPr/>
        </p:nvCxnSpPr>
        <p:spPr>
          <a:xfrm>
            <a:off x="4149647" y="5011178"/>
            <a:ext cx="1979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CA78FBD-BC9D-EE43-9513-453F68FC4219}"/>
              </a:ext>
            </a:extLst>
          </p:cNvPr>
          <p:cNvCxnSpPr>
            <a:cxnSpLocks/>
          </p:cNvCxnSpPr>
          <p:nvPr/>
        </p:nvCxnSpPr>
        <p:spPr>
          <a:xfrm>
            <a:off x="4149647" y="5420787"/>
            <a:ext cx="1979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35A8A62-BC25-9848-931A-0041BCA6C582}"/>
              </a:ext>
            </a:extLst>
          </p:cNvPr>
          <p:cNvCxnSpPr>
            <a:cxnSpLocks/>
          </p:cNvCxnSpPr>
          <p:nvPr/>
        </p:nvCxnSpPr>
        <p:spPr>
          <a:xfrm>
            <a:off x="4149647" y="5840258"/>
            <a:ext cx="1979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5F965AB-AFD9-A04A-8214-D1E17D11CE3F}"/>
              </a:ext>
            </a:extLst>
          </p:cNvPr>
          <p:cNvCxnSpPr>
            <a:cxnSpLocks/>
          </p:cNvCxnSpPr>
          <p:nvPr/>
        </p:nvCxnSpPr>
        <p:spPr>
          <a:xfrm>
            <a:off x="4149647" y="6118203"/>
            <a:ext cx="1979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B7A8940B-A761-F94D-BA2E-516F60E883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00" y="6524658"/>
            <a:ext cx="6448414" cy="287269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F8D5EE3-C81C-FFB3-9552-4B0F28C2F614}"/>
              </a:ext>
            </a:extLst>
          </p:cNvPr>
          <p:cNvCxnSpPr>
            <a:cxnSpLocks/>
          </p:cNvCxnSpPr>
          <p:nvPr/>
        </p:nvCxnSpPr>
        <p:spPr>
          <a:xfrm>
            <a:off x="4149647" y="6384607"/>
            <a:ext cx="19792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3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6C62398618A49A5881452E2FE0738" ma:contentTypeVersion="6" ma:contentTypeDescription="Een nieuw document maken." ma:contentTypeScope="" ma:versionID="fd5835de3b8de848461c8930c2ee4252">
  <xsd:schema xmlns:xsd="http://www.w3.org/2001/XMLSchema" xmlns:xs="http://www.w3.org/2001/XMLSchema" xmlns:p="http://schemas.microsoft.com/office/2006/metadata/properties" xmlns:ns2="0e840aab-2c98-4460-8b0d-6d22b2977c50" xmlns:ns3="38a82829-e7d3-4d85-996c-40691af4f610" targetNamespace="http://schemas.microsoft.com/office/2006/metadata/properties" ma:root="true" ma:fieldsID="db6108f5d46c5091ee835abbb1630481" ns2:_="" ns3:_="">
    <xsd:import namespace="0e840aab-2c98-4460-8b0d-6d22b2977c50"/>
    <xsd:import namespace="38a82829-e7d3-4d85-996c-40691af4f6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40aab-2c98-4460-8b0d-6d22b2977c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82829-e7d3-4d85-996c-40691af4f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e840aab-2c98-4460-8b0d-6d22b2977c5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AAC5691-FA95-4CB2-9FCE-B1B7908882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3B90F3-F68B-41F3-A98E-2D92C32E7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840aab-2c98-4460-8b0d-6d22b2977c50"/>
    <ds:schemaRef ds:uri="38a82829-e7d3-4d85-996c-40691af4f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B573DB-4D9B-4022-8295-E1324CE6D239}">
  <ds:schemaRefs>
    <ds:schemaRef ds:uri="http://purl.org/dc/dcmitype/"/>
    <ds:schemaRef ds:uri="02f0a350-de16-40c5-9d47-eccf01ec6717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e367831-55bf-4d68-a390-9a9dc8adc7a6"/>
    <ds:schemaRef ds:uri="http://schemas.microsoft.com/sharepoint/v3"/>
    <ds:schemaRef ds:uri="http://www.w3.org/XML/1998/namespace"/>
    <ds:schemaRef ds:uri="0e840aab-2c98-4460-8b0d-6d22b2977c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1021</Words>
  <Application>Microsoft Office PowerPoint</Application>
  <PresentationFormat>Custom</PresentationFormat>
  <Paragraphs>78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Cashew Apple Ale</vt:lpstr>
      <vt:lpstr>All Round Gothic</vt:lpstr>
      <vt:lpstr>All Round Gothic Bold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 Jarman</dc:creator>
  <cp:lastModifiedBy>Heike Personal</cp:lastModifiedBy>
  <cp:revision>31</cp:revision>
  <dcterms:created xsi:type="dcterms:W3CDTF">2019-08-13T09:07:32Z</dcterms:created>
  <dcterms:modified xsi:type="dcterms:W3CDTF">2023-04-20T13:40:51Z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0x0101009216C62398618A49A5881452E2FE0738</vt:lpwstr>
  </property>
  <property fmtid="{D5CDD505-2E9C-101B-9397-08002B2CF9AE}" pid="3" name="Order">
    <vt:r8>789700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